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0"/>
  </p:notesMasterIdLst>
  <p:sldIdLst>
    <p:sldId id="278" r:id="rId5"/>
    <p:sldId id="313" r:id="rId6"/>
    <p:sldId id="302" r:id="rId7"/>
    <p:sldId id="307" r:id="rId8"/>
    <p:sldId id="327" r:id="rId9"/>
    <p:sldId id="279" r:id="rId10"/>
    <p:sldId id="280" r:id="rId11"/>
    <p:sldId id="282" r:id="rId12"/>
    <p:sldId id="331" r:id="rId13"/>
    <p:sldId id="333" r:id="rId14"/>
    <p:sldId id="332" r:id="rId15"/>
    <p:sldId id="318" r:id="rId16"/>
    <p:sldId id="295" r:id="rId17"/>
    <p:sldId id="321" r:id="rId18"/>
    <p:sldId id="289" r:id="rId19"/>
    <p:sldId id="291" r:id="rId20"/>
    <p:sldId id="322" r:id="rId21"/>
    <p:sldId id="303" r:id="rId22"/>
    <p:sldId id="334" r:id="rId23"/>
    <p:sldId id="326" r:id="rId24"/>
    <p:sldId id="335" r:id="rId25"/>
    <p:sldId id="328" r:id="rId26"/>
    <p:sldId id="325" r:id="rId27"/>
    <p:sldId id="286" r:id="rId28"/>
    <p:sldId id="287" r:id="rId29"/>
    <p:sldId id="330" r:id="rId30"/>
    <p:sldId id="315" r:id="rId31"/>
    <p:sldId id="284" r:id="rId32"/>
    <p:sldId id="308" r:id="rId33"/>
    <p:sldId id="309" r:id="rId34"/>
    <p:sldId id="310" r:id="rId35"/>
    <p:sldId id="317" r:id="rId36"/>
    <p:sldId id="288" r:id="rId37"/>
    <p:sldId id="311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89" autoAdjust="0"/>
    <p:restoredTop sz="94619" autoAdjust="0"/>
  </p:normalViewPr>
  <p:slideViewPr>
    <p:cSldViewPr snapToGrid="0">
      <p:cViewPr>
        <p:scale>
          <a:sx n="96" d="100"/>
          <a:sy n="96" d="100"/>
        </p:scale>
        <p:origin x="-144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279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437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21.png"/><Relationship Id="rId9" Type="http://schemas.openxmlformats.org/officeDocument/2006/relationships/image" Target="../media/image32.png"/><Relationship Id="rId1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22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06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2549912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MSDS 6306: Doing Data Science - Case Study 02</a:t>
            </a:r>
            <a:b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b="1" dirty="0"/>
              <a:t>Employee Attrition Analysis</a:t>
            </a:r>
            <a:br>
              <a:rPr lang="en-US" sz="3600" b="1" dirty="0"/>
            </a:br>
            <a:b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9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2719" y="3903138"/>
            <a:ext cx="3177967" cy="104986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3600" b="1" dirty="0"/>
              <a:t>By</a:t>
            </a:r>
          </a:p>
          <a:p>
            <a:pPr>
              <a:lnSpc>
                <a:spcPct val="100000"/>
              </a:lnSpc>
            </a:pPr>
            <a:r>
              <a:rPr lang="en-US" sz="3600" b="1" dirty="0"/>
              <a:t>-Sowmya Mani</a:t>
            </a:r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49" y="742122"/>
            <a:ext cx="3660665" cy="934278"/>
          </a:xfrm>
        </p:spPr>
        <p:txBody>
          <a:bodyPr anchor="ctr">
            <a:normAutofit/>
          </a:bodyPr>
          <a:lstStyle/>
          <a:p>
            <a:pPr algn="l"/>
            <a:r>
              <a:rPr lang="en-US" sz="2800" dirty="0"/>
              <a:t>Factors Contributing to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549" y="1676400"/>
            <a:ext cx="3740049" cy="4336212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1800" dirty="0"/>
              <a:t>Major Factors that contribute to Attrition are: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Longer Distance to Trave from home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Marital Status – Singles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Lower Environment Satisfaction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Male Employees are more prone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Lower working Years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No work life Balance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Higher Years in current Role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68C6543F-9DBF-4502-A516-680FF9E487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0091848" y="272006"/>
            <a:ext cx="2080380" cy="223785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">
            <a:extLst>
              <a:ext uri="{FF2B5EF4-FFF2-40B4-BE49-F238E27FC236}">
                <a16:creationId xmlns:a16="http://schemas.microsoft.com/office/drawing/2014/main" id="{5545B640-2F4D-4C0F-A436-E530965FAD8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822975" y="4651513"/>
            <a:ext cx="3967006" cy="210795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D985E1-005C-429D-B6AA-7B7525331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540" y="200542"/>
            <a:ext cx="2361148" cy="2253263"/>
          </a:xfrm>
          <a:prstGeom prst="rect">
            <a:avLst/>
          </a:prstGeom>
        </p:spPr>
      </p:pic>
      <p:pic>
        <p:nvPicPr>
          <p:cNvPr id="9" name="Picture">
            <a:extLst>
              <a:ext uri="{FF2B5EF4-FFF2-40B4-BE49-F238E27FC236}">
                <a16:creationId xmlns:a16="http://schemas.microsoft.com/office/drawing/2014/main" id="{585B4EE4-F468-4B6B-90A7-4B2C1908103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7235689" y="199119"/>
            <a:ext cx="2836388" cy="223785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07AA3-8CB9-429D-BC88-BAD412DAF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4539" y="2565919"/>
            <a:ext cx="2646070" cy="1987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D605D8-63B6-48FC-B4D7-C843BF348D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9981" y="4702450"/>
            <a:ext cx="3278959" cy="2057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9555CE-4BA5-45CC-8E4E-3FF42E7381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2476" y="2560799"/>
            <a:ext cx="4310350" cy="204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97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49" y="742122"/>
            <a:ext cx="3660665" cy="934278"/>
          </a:xfrm>
        </p:spPr>
        <p:txBody>
          <a:bodyPr anchor="ctr">
            <a:normAutofit/>
          </a:bodyPr>
          <a:lstStyle/>
          <a:p>
            <a:pPr algn="l"/>
            <a:r>
              <a:rPr lang="en-US" sz="2800" dirty="0"/>
              <a:t>Content Employees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549" y="1550504"/>
            <a:ext cx="3740049" cy="4462108"/>
          </a:xfrm>
        </p:spPr>
        <p:txBody>
          <a:bodyPr anchor="t">
            <a:normAutofit fontScale="85000" lnSpcReduction="20000"/>
          </a:bodyPr>
          <a:lstStyle/>
          <a:p>
            <a:pPr marL="36900" indent="0">
              <a:buNone/>
            </a:pPr>
            <a:r>
              <a:rPr lang="en-US" sz="1800" dirty="0"/>
              <a:t>Major Factors that contribute to Content Employees are: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Higher Monthly Income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Non-Business Travel Jobs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Life science, Medical and Other Educational Field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Manufacturing Director &amp; Research Director Job Role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Less distance to travel from home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Married  &amp; Divorced Employees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Female employees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Worked in lesser number of companies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Higher working years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Longer years with current manager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53E2D-EAA1-4675-A506-DCFA1BBBF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148" y="159024"/>
            <a:ext cx="2894278" cy="1808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153C7D-7D7E-4D77-A15F-26E0DDE5C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739" y="231911"/>
            <a:ext cx="3604269" cy="2266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B9735-5D1B-4F5C-9095-486E5DC5C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372" y="4242351"/>
            <a:ext cx="4231237" cy="2476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746504-4322-44CF-9BFD-1A820F3A1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1350" y="2284343"/>
            <a:ext cx="5051814" cy="19580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D08A91-9F6C-4518-B9EC-1578C2A89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372" y="2023440"/>
            <a:ext cx="2217978" cy="21534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C19765-AFE4-4D3E-950A-B7E030A2D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096" y="4288150"/>
            <a:ext cx="2969068" cy="253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64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C5666-4951-4F1F-8F1B-6CEE03E3E6B5}"/>
              </a:ext>
            </a:extLst>
          </p:cNvPr>
          <p:cNvSpPr txBox="1"/>
          <p:nvPr/>
        </p:nvSpPr>
        <p:spPr>
          <a:xfrm>
            <a:off x="5168630" y="1097280"/>
            <a:ext cx="6014481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Correlation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BF51C0-0402-4477-AB23-10C084F45F16}"/>
              </a:ext>
            </a:extLst>
          </p:cNvPr>
          <p:cNvSpPr txBox="1"/>
          <p:nvPr/>
        </p:nvSpPr>
        <p:spPr>
          <a:xfrm>
            <a:off x="324257" y="1164336"/>
            <a:ext cx="4208833" cy="44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647813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43" y="699103"/>
            <a:ext cx="3488957" cy="630344"/>
          </a:xfrm>
        </p:spPr>
        <p:txBody>
          <a:bodyPr anchor="ctr">
            <a:normAutofit/>
          </a:bodyPr>
          <a:lstStyle/>
          <a:p>
            <a:pPr algn="l"/>
            <a:r>
              <a:rPr lang="en-US" sz="2800" dirty="0"/>
              <a:t>Correlation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1238656"/>
            <a:ext cx="4051751" cy="4773956"/>
          </a:xfrm>
        </p:spPr>
        <p:txBody>
          <a:bodyPr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Job Level and Monthly Income are highly positively correlated (0.95)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Percent Salary Hike and Performance Rating are highly positively correlated (0.78)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Monthly Income and Total Years of working is highly positively correlated (0.78)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Job Level and Total Years of Working is highly positively correlated (0.78)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Years at company and Years in current role is highly positively correlated (0.78)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Age and Total Working Years is positively correlated (0.65)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Years at company and Years since last promotion is positively correlated (0.64)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Total working years and years at company is positively correlated (0.63)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Years in current role and Years since last promotion is positively correlated (0.55)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Job Level and years at company is positively correlated (0.52)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1974A-EADC-43B3-ACED-A3E3425E5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199" y="3780818"/>
            <a:ext cx="6259335" cy="2928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459777-A4AD-4A5A-A5A9-C7B94B13B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309" y="149156"/>
            <a:ext cx="3708615" cy="34825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C644C4-8534-4407-A87D-5CEBE5ED7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924" y="76268"/>
            <a:ext cx="3571852" cy="348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87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C5666-4951-4F1F-8F1B-6CEE03E3E6B5}"/>
              </a:ext>
            </a:extLst>
          </p:cNvPr>
          <p:cNvSpPr txBox="1"/>
          <p:nvPr/>
        </p:nvSpPr>
        <p:spPr>
          <a:xfrm>
            <a:off x="5168630" y="1097280"/>
            <a:ext cx="6014481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Predict Monthly Income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BF51C0-0402-4477-AB23-10C084F45F16}"/>
              </a:ext>
            </a:extLst>
          </p:cNvPr>
          <p:cNvSpPr txBox="1"/>
          <p:nvPr/>
        </p:nvSpPr>
        <p:spPr>
          <a:xfrm>
            <a:off x="324257" y="1164336"/>
            <a:ext cx="4208833" cy="44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Model Analysis</a:t>
            </a:r>
          </a:p>
        </p:txBody>
      </p:sp>
    </p:spTree>
    <p:extLst>
      <p:ext uri="{BB962C8B-B14F-4D97-AF65-F5344CB8AC3E}">
        <p14:creationId xmlns:p14="http://schemas.microsoft.com/office/powerpoint/2010/main" val="295785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49" y="706161"/>
            <a:ext cx="3674953" cy="539543"/>
          </a:xfrm>
        </p:spPr>
        <p:txBody>
          <a:bodyPr anchor="ctr">
            <a:normAutofit/>
          </a:bodyPr>
          <a:lstStyle/>
          <a:p>
            <a:pPr algn="l"/>
            <a:r>
              <a:rPr lang="en-US" sz="2800" dirty="0"/>
              <a:t>Predict Monthly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91" y="1342265"/>
            <a:ext cx="3985802" cy="4808503"/>
          </a:xfrm>
        </p:spPr>
        <p:txBody>
          <a:bodyPr anchor="t">
            <a:normAutofit fontScale="85000" lnSpcReduction="20000"/>
          </a:bodyPr>
          <a:lstStyle/>
          <a:p>
            <a:pPr marL="36900" indent="0">
              <a:buNone/>
            </a:pPr>
            <a:r>
              <a:rPr lang="en-US" sz="1800" dirty="0"/>
              <a:t>Our goal for objective one was to build an interpretable regression model that identified important relationships between predictors and the client's decision to predict Employee Monthly Income</a:t>
            </a:r>
          </a:p>
          <a:p>
            <a:pPr marL="36900" indent="0">
              <a:buNone/>
            </a:pPr>
            <a:r>
              <a:rPr lang="en-US" sz="1800" dirty="0"/>
              <a:t>We randomly split our data into an 80% training and 20% test set with 695:174</a:t>
            </a:r>
          </a:p>
          <a:p>
            <a:pPr marL="36900" indent="0">
              <a:buNone/>
            </a:pPr>
            <a:r>
              <a:rPr lang="en-US" sz="1800" dirty="0"/>
              <a:t>Analyzing the assumptions from the residuals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 histogram shows a bell shape curve which suggests that there is enough evidence for normality.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 QQ Plot shows a straight line which suggests that there is enough evidence for constant variance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 observations are independent as they are randomly selected from different departments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 outlier at 252 seems to be not a high leverage and leaving in the dataset for now.</a:t>
            </a:r>
            <a:br>
              <a:rPr lang="en-US" sz="1800" dirty="0"/>
            </a:br>
            <a:endParaRPr lang="en-US" sz="1800" dirty="0"/>
          </a:p>
          <a:p>
            <a:pPr marL="36900" indent="0">
              <a:buNone/>
            </a:pPr>
            <a:endParaRPr lang="en-US" sz="1800" dirty="0"/>
          </a:p>
          <a:p>
            <a:pPr marL="36900" indent="0">
              <a:buNone/>
            </a:pPr>
            <a:endParaRPr lang="en-US" sz="1800" dirty="0"/>
          </a:p>
        </p:txBody>
      </p:sp>
      <p:pic>
        <p:nvPicPr>
          <p:cNvPr id="20" name="Picture">
            <a:extLst>
              <a:ext uri="{FF2B5EF4-FFF2-40B4-BE49-F238E27FC236}">
                <a16:creationId xmlns:a16="http://schemas.microsoft.com/office/drawing/2014/main" id="{33FBE221-640E-4A22-8A27-693086E10D23}"/>
              </a:ext>
            </a:extLst>
          </p:cNvPr>
          <p:cNvPicPr/>
          <p:nvPr/>
        </p:nvPicPr>
        <p:blipFill rotWithShape="1">
          <a:blip r:embed="rId3"/>
          <a:srcRect r="29037"/>
          <a:stretch/>
        </p:blipFill>
        <p:spPr bwMode="auto">
          <a:xfrm>
            <a:off x="9150626" y="4390417"/>
            <a:ext cx="2856531" cy="23066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21" name="Picture">
            <a:extLst>
              <a:ext uri="{FF2B5EF4-FFF2-40B4-BE49-F238E27FC236}">
                <a16:creationId xmlns:a16="http://schemas.microsoft.com/office/drawing/2014/main" id="{0DF91CDE-7773-45CE-8207-87DFE73313C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882170" y="4345021"/>
            <a:ext cx="4265922" cy="235206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22" name="Picture">
            <a:extLst>
              <a:ext uri="{FF2B5EF4-FFF2-40B4-BE49-F238E27FC236}">
                <a16:creationId xmlns:a16="http://schemas.microsoft.com/office/drawing/2014/main" id="{EC0B4F69-27F1-4AF7-B4D5-192AE28A534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4949968" y="2211421"/>
            <a:ext cx="3207882" cy="213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23" name="Picture">
            <a:extLst>
              <a:ext uri="{FF2B5EF4-FFF2-40B4-BE49-F238E27FC236}">
                <a16:creationId xmlns:a16="http://schemas.microsoft.com/office/drawing/2014/main" id="{8563E806-270A-4AAF-86FF-5510D43B257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8209723" y="2232903"/>
            <a:ext cx="3794900" cy="23066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24" name="Picture">
            <a:extLst>
              <a:ext uri="{FF2B5EF4-FFF2-40B4-BE49-F238E27FC236}">
                <a16:creationId xmlns:a16="http://schemas.microsoft.com/office/drawing/2014/main" id="{123FBBA7-4E7F-4F36-96A9-40BE9748160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8552618" y="186244"/>
            <a:ext cx="3453822" cy="195971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25" name="Picture">
            <a:extLst>
              <a:ext uri="{FF2B5EF4-FFF2-40B4-BE49-F238E27FC236}">
                <a16:creationId xmlns:a16="http://schemas.microsoft.com/office/drawing/2014/main" id="{17E1FED6-BA9F-477A-BDD2-AD4CBD533885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 bwMode="auto">
          <a:xfrm>
            <a:off x="4949968" y="107761"/>
            <a:ext cx="3453822" cy="200511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541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776374"/>
            <a:ext cx="3470310" cy="38981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2400" dirty="0"/>
              <a:t>Predict Monthly Income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677FD1-06E1-4E0C-9D01-CA9A6308CC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8991" y="1225826"/>
                <a:ext cx="3940830" cy="4915570"/>
              </a:xfrm>
            </p:spPr>
            <p:txBody>
              <a:bodyPr anchor="t">
                <a:normAutofit fontScale="92500"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We attempted a variety of methods to build our interpretable model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These included Forward, Backward, Stepwise, Simple (custom variables) and Complex model (interactions)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Job Level, Number of Companies Worked, Years In Current Role, Daily Rate , Business Travel Rarely , Over Time, Environment Satisfaction are statistically significant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The model provides enough evidence to suggest that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sz="1400" dirty="0"/>
                  <a:t>A one dollar increase in Monthly Income is associated with a multiplicative change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/>
                        </m:ctrlPr>
                      </m:sSupPr>
                      <m:e>
                        <m:r>
                          <a:rPr lang="en-US" sz="1400"/>
                          <m:t>𝒆</m:t>
                        </m:r>
                      </m:e>
                      <m:sup>
                        <m:r>
                          <a:rPr lang="en-US" sz="1400" dirty="0"/>
                          <m:t>𝟕</m:t>
                        </m:r>
                        <m:r>
                          <a:rPr lang="en-US" sz="1400" dirty="0"/>
                          <m:t>.</m:t>
                        </m:r>
                        <m:r>
                          <a:rPr lang="en-US" sz="1400" dirty="0"/>
                          <m:t>𝟑𝟎𝟔</m:t>
                        </m:r>
                      </m:sup>
                    </m:sSup>
                  </m:oMath>
                </a14:m>
                <a:r>
                  <a:rPr lang="en-US" sz="1400" dirty="0"/>
                  <a:t> in Median(Y|X) pvalue (&lt; 2e-16) 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sz="1400" dirty="0"/>
                  <a:t>A 1 dollar increase in Monthly income is associated with a multiplicative decrease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/>
                        </m:ctrlPr>
                      </m:sSupPr>
                      <m:e>
                        <m:r>
                          <a:rPr lang="en-US" sz="1400"/>
                          <m:t>𝒆</m:t>
                        </m:r>
                      </m:e>
                      <m:sup>
                        <m:r>
                          <a:rPr lang="en-US" sz="1400"/>
                          <m:t>−</m:t>
                        </m:r>
                        <m:r>
                          <a:rPr lang="en-US" sz="1400"/>
                          <m:t>𝟏</m:t>
                        </m:r>
                        <m:r>
                          <a:rPr lang="en-US" sz="1400"/>
                          <m:t>.</m:t>
                        </m:r>
                        <m:r>
                          <a:rPr lang="en-US" sz="1400"/>
                          <m:t>𝟐𝟔𝟑</m:t>
                        </m:r>
                        <m:r>
                          <a:rPr lang="en-US" sz="1400"/>
                          <m:t>𝒆</m:t>
                        </m:r>
                        <m:r>
                          <a:rPr lang="en-US" sz="1400"/>
                          <m:t>−</m:t>
                        </m:r>
                        <m:r>
                          <a:rPr lang="en-US" sz="1400"/>
                          <m:t>𝟎𝟏</m:t>
                        </m:r>
                      </m:sup>
                    </m:sSup>
                  </m:oMath>
                </a14:m>
                <a:r>
                  <a:rPr lang="en-US" sz="1400" dirty="0"/>
                  <a:t> in Median(Y|X) pvalue (&lt; 1.07e-05 ) 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sz="1400" dirty="0"/>
                  <a:t>A 1 dollar increase in Monthly income is associated with a multiplicative increase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/>
                        </m:ctrlPr>
                      </m:sSupPr>
                      <m:e>
                        <m:r>
                          <a:rPr lang="en-US" sz="1400"/>
                          <m:t>𝒆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1400"/>
                          <m:t>5.440</m:t>
                        </m:r>
                        <m:r>
                          <m:rPr>
                            <m:nor/>
                          </m:rPr>
                          <a:rPr lang="en-US" sz="1400"/>
                          <m:t>e</m:t>
                        </m:r>
                        <m:r>
                          <m:rPr>
                            <m:nor/>
                          </m:rPr>
                          <a:rPr lang="en-US" sz="1400"/>
                          <m:t>−01</m:t>
                        </m:r>
                      </m:sup>
                    </m:sSup>
                  </m:oMath>
                </a14:m>
                <a:r>
                  <a:rPr lang="en-US" sz="1400" dirty="0"/>
                  <a:t> in Median(Y|X) pvalue (&lt; 2e-16  )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200" dirty="0"/>
              </a:p>
              <a:p>
                <a:pPr marL="36900" indent="0">
                  <a:lnSpc>
                    <a:spcPct val="100000"/>
                  </a:lnSpc>
                  <a:buNone/>
                </a:pPr>
                <a:endParaRPr lang="en-US" sz="1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677FD1-06E1-4E0C-9D01-CA9A6308C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991" y="1225826"/>
                <a:ext cx="3940830" cy="491557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DB8A22B8-3995-4E9C-B66D-59042CB74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863" y="2776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2F0E8A-C578-4351-AEFA-D1CEB9262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474325"/>
              </p:ext>
            </p:extLst>
          </p:nvPr>
        </p:nvGraphicFramePr>
        <p:xfrm>
          <a:off x="5023057" y="306695"/>
          <a:ext cx="6762926" cy="27727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23059">
                  <a:extLst>
                    <a:ext uri="{9D8B030D-6E8A-4147-A177-3AD203B41FA5}">
                      <a16:colId xmlns:a16="http://schemas.microsoft.com/office/drawing/2014/main" val="3195661128"/>
                    </a:ext>
                  </a:extLst>
                </a:gridCol>
                <a:gridCol w="1038181">
                  <a:extLst>
                    <a:ext uri="{9D8B030D-6E8A-4147-A177-3AD203B41FA5}">
                      <a16:colId xmlns:a16="http://schemas.microsoft.com/office/drawing/2014/main" val="2904014812"/>
                    </a:ext>
                  </a:extLst>
                </a:gridCol>
                <a:gridCol w="1086073">
                  <a:extLst>
                    <a:ext uri="{9D8B030D-6E8A-4147-A177-3AD203B41FA5}">
                      <a16:colId xmlns:a16="http://schemas.microsoft.com/office/drawing/2014/main" val="1878884595"/>
                    </a:ext>
                  </a:extLst>
                </a:gridCol>
                <a:gridCol w="901776">
                  <a:extLst>
                    <a:ext uri="{9D8B030D-6E8A-4147-A177-3AD203B41FA5}">
                      <a16:colId xmlns:a16="http://schemas.microsoft.com/office/drawing/2014/main" val="340279755"/>
                    </a:ext>
                  </a:extLst>
                </a:gridCol>
                <a:gridCol w="960530">
                  <a:extLst>
                    <a:ext uri="{9D8B030D-6E8A-4147-A177-3AD203B41FA5}">
                      <a16:colId xmlns:a16="http://schemas.microsoft.com/office/drawing/2014/main" val="3332859423"/>
                    </a:ext>
                  </a:extLst>
                </a:gridCol>
                <a:gridCol w="953307">
                  <a:extLst>
                    <a:ext uri="{9D8B030D-6E8A-4147-A177-3AD203B41FA5}">
                      <a16:colId xmlns:a16="http://schemas.microsoft.com/office/drawing/2014/main" val="3434686593"/>
                    </a:ext>
                  </a:extLst>
                </a:gridCol>
              </a:tblGrid>
              <a:tr h="6022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Selection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MSPE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Adj. R-Squared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R-Squared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AIC</a:t>
                      </a:r>
                    </a:p>
                  </a:txBody>
                  <a:tcPr marL="87448" marR="87448" marT="87448" marB="87448"/>
                </a:tc>
                <a:extLst>
                  <a:ext uri="{0D108BD9-81ED-4DB2-BD59-A6C34878D82A}">
                    <a16:rowId xmlns:a16="http://schemas.microsoft.com/office/drawing/2014/main" val="241004038"/>
                  </a:ext>
                </a:extLst>
              </a:tr>
              <a:tr h="3741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Forward (simple)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0.06735389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0.244 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0.866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27.96347 </a:t>
                      </a:r>
                    </a:p>
                  </a:txBody>
                  <a:tcPr marL="87448" marR="87448" marT="87448" marB="87448"/>
                </a:tc>
                <a:extLst>
                  <a:ext uri="{0D108BD9-81ED-4DB2-BD59-A6C34878D82A}">
                    <a16:rowId xmlns:a16="http://schemas.microsoft.com/office/drawing/2014/main" val="1565179588"/>
                  </a:ext>
                </a:extLst>
              </a:tr>
              <a:tr h="375107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Backward (simple)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0.06832213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0.865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0.244 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0.867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27.43173 </a:t>
                      </a:r>
                    </a:p>
                  </a:txBody>
                  <a:tcPr marL="87448" marR="87448" marT="87448" marB="87448"/>
                </a:tc>
                <a:extLst>
                  <a:ext uri="{0D108BD9-81ED-4DB2-BD59-A6C34878D82A}">
                    <a16:rowId xmlns:a16="http://schemas.microsoft.com/office/drawing/2014/main" val="1164920265"/>
                  </a:ext>
                </a:extLst>
              </a:tr>
              <a:tr h="375107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Stepwise (simple)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0.06832213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0.866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0.244 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0.866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27.96347 </a:t>
                      </a:r>
                    </a:p>
                  </a:txBody>
                  <a:tcPr marL="87448" marR="87448" marT="87448" marB="87448"/>
                </a:tc>
                <a:extLst>
                  <a:ext uri="{0D108BD9-81ED-4DB2-BD59-A6C34878D82A}">
                    <a16:rowId xmlns:a16="http://schemas.microsoft.com/office/drawing/2014/main" val="3383680961"/>
                  </a:ext>
                </a:extLst>
              </a:tr>
              <a:tr h="375107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Simple (Custom)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0.06924576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0.863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0.246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0.865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33.84238 </a:t>
                      </a:r>
                    </a:p>
                  </a:txBody>
                  <a:tcPr marL="87448" marR="87448" marT="87448" marB="87448"/>
                </a:tc>
                <a:extLst>
                  <a:ext uri="{0D108BD9-81ED-4DB2-BD59-A6C34878D82A}">
                    <a16:rowId xmlns:a16="http://schemas.microsoft.com/office/drawing/2014/main" val="3612910979"/>
                  </a:ext>
                </a:extLst>
              </a:tr>
              <a:tr h="506919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Complex (Interactions)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0.06924576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0.863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0.246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0.865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33.84238 </a:t>
                      </a:r>
                    </a:p>
                  </a:txBody>
                  <a:tcPr marL="87448" marR="87448" marT="87448" marB="87448"/>
                </a:tc>
                <a:extLst>
                  <a:ext uri="{0D108BD9-81ED-4DB2-BD59-A6C34878D82A}">
                    <a16:rowId xmlns:a16="http://schemas.microsoft.com/office/drawing/2014/main" val="1888385159"/>
                  </a:ext>
                </a:extLst>
              </a:tr>
            </a:tbl>
          </a:graphicData>
        </a:graphic>
      </p:graphicFrame>
      <p:pic>
        <p:nvPicPr>
          <p:cNvPr id="12" name="Picture">
            <a:extLst>
              <a:ext uri="{FF2B5EF4-FFF2-40B4-BE49-F238E27FC236}">
                <a16:creationId xmlns:a16="http://schemas.microsoft.com/office/drawing/2014/main" id="{3312478F-574E-4D2A-9EA3-4D409F9B47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869428" y="3125722"/>
            <a:ext cx="3693124" cy="353170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43CACF-3997-448D-885A-5A9A64F75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262" y="3386138"/>
            <a:ext cx="3600644" cy="31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24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C5666-4951-4F1F-8F1B-6CEE03E3E6B5}"/>
              </a:ext>
            </a:extLst>
          </p:cNvPr>
          <p:cNvSpPr txBox="1"/>
          <p:nvPr/>
        </p:nvSpPr>
        <p:spPr>
          <a:xfrm>
            <a:off x="5168630" y="1097280"/>
            <a:ext cx="6014481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Predict Attrition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BF51C0-0402-4477-AB23-10C084F45F16}"/>
              </a:ext>
            </a:extLst>
          </p:cNvPr>
          <p:cNvSpPr txBox="1"/>
          <p:nvPr/>
        </p:nvSpPr>
        <p:spPr>
          <a:xfrm>
            <a:off x="324257" y="1164336"/>
            <a:ext cx="4208833" cy="44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Model Analysis</a:t>
            </a:r>
          </a:p>
        </p:txBody>
      </p:sp>
    </p:spTree>
    <p:extLst>
      <p:ext uri="{BB962C8B-B14F-4D97-AF65-F5344CB8AC3E}">
        <p14:creationId xmlns:p14="http://schemas.microsoft.com/office/powerpoint/2010/main" val="3183312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845388"/>
            <a:ext cx="3926525" cy="673265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2400" dirty="0"/>
              <a:t>K Nearest Neighbors (k-NN)</a:t>
            </a:r>
            <a:br>
              <a:rPr lang="en-US" sz="2400" dirty="0"/>
            </a:br>
            <a:r>
              <a:rPr lang="en-US" sz="2400" dirty="0"/>
              <a:t>&amp; </a:t>
            </a:r>
            <a:r>
              <a:rPr lang="en-US" sz="2800" dirty="0"/>
              <a:t>Naïve Bayes (NB)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573333"/>
            <a:ext cx="3926525" cy="4606011"/>
          </a:xfrm>
        </p:spPr>
        <p:txBody>
          <a:bodyPr anchor="t"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 K-NN &amp; Naïve based classification is used to predict the attrition status of the employee with improved accuracy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Our strategy is to find the closest applicants and let the majority rule to predict the Attrition Status would be Yes or No for an Employee with similar backgrounds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 prediction result for KNN is</a:t>
            </a:r>
          </a:p>
          <a:p>
            <a:pPr marL="36900" indent="0">
              <a:buNone/>
            </a:pPr>
            <a:r>
              <a:rPr lang="en-US" sz="1800" dirty="0"/>
              <a:t>                     No   Yes   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No  150  21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Yes   2   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 prediction result for NB 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No  116  19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Yes   24   15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 average accuracy is 0.8833  and k=15.5 in KNN and average accuracy is . 0.8045977 and k=15.5 for NB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pic>
        <p:nvPicPr>
          <p:cNvPr id="12" name="Picture">
            <a:extLst>
              <a:ext uri="{FF2B5EF4-FFF2-40B4-BE49-F238E27FC236}">
                <a16:creationId xmlns:a16="http://schemas.microsoft.com/office/drawing/2014/main" id="{A1A2DBEA-8421-4077-9A6A-E3DBA40375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743884" y="3058591"/>
            <a:ext cx="4100419" cy="312075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508406-F09A-469E-9690-35B5B8EB3428}"/>
              </a:ext>
            </a:extLst>
          </p:cNvPr>
          <p:cNvSpPr txBox="1"/>
          <p:nvPr/>
        </p:nvSpPr>
        <p:spPr>
          <a:xfrm>
            <a:off x="5247172" y="3059668"/>
            <a:ext cx="644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KNN Classification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F77CD70-11A4-4B58-B248-013B82780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948375"/>
              </p:ext>
            </p:extLst>
          </p:nvPr>
        </p:nvGraphicFramePr>
        <p:xfrm>
          <a:off x="5006966" y="1027431"/>
          <a:ext cx="6762926" cy="123867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23264">
                  <a:extLst>
                    <a:ext uri="{9D8B030D-6E8A-4147-A177-3AD203B41FA5}">
                      <a16:colId xmlns:a16="http://schemas.microsoft.com/office/drawing/2014/main" val="3195661128"/>
                    </a:ext>
                  </a:extLst>
                </a:gridCol>
                <a:gridCol w="954156">
                  <a:extLst>
                    <a:ext uri="{9D8B030D-6E8A-4147-A177-3AD203B41FA5}">
                      <a16:colId xmlns:a16="http://schemas.microsoft.com/office/drawing/2014/main" val="2904014812"/>
                    </a:ext>
                  </a:extLst>
                </a:gridCol>
                <a:gridCol w="815009">
                  <a:extLst>
                    <a:ext uri="{9D8B030D-6E8A-4147-A177-3AD203B41FA5}">
                      <a16:colId xmlns:a16="http://schemas.microsoft.com/office/drawing/2014/main" val="1878884595"/>
                    </a:ext>
                  </a:extLst>
                </a:gridCol>
                <a:gridCol w="1073426">
                  <a:extLst>
                    <a:ext uri="{9D8B030D-6E8A-4147-A177-3AD203B41FA5}">
                      <a16:colId xmlns:a16="http://schemas.microsoft.com/office/drawing/2014/main" val="340279755"/>
                    </a:ext>
                  </a:extLst>
                </a:gridCol>
                <a:gridCol w="1040296">
                  <a:extLst>
                    <a:ext uri="{9D8B030D-6E8A-4147-A177-3AD203B41FA5}">
                      <a16:colId xmlns:a16="http://schemas.microsoft.com/office/drawing/2014/main" val="3332859423"/>
                    </a:ext>
                  </a:extLst>
                </a:gridCol>
                <a:gridCol w="1456775">
                  <a:extLst>
                    <a:ext uri="{9D8B030D-6E8A-4147-A177-3AD203B41FA5}">
                      <a16:colId xmlns:a16="http://schemas.microsoft.com/office/drawing/2014/main" val="3434686593"/>
                    </a:ext>
                  </a:extLst>
                </a:gridCol>
              </a:tblGrid>
              <a:tr h="4299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Selection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Accuracy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 Value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Sensitivity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Specificity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'Positive' Class </a:t>
                      </a:r>
                    </a:p>
                  </a:txBody>
                  <a:tcPr marL="87448" marR="87448" marT="87448" marB="87448"/>
                </a:tc>
                <a:extLst>
                  <a:ext uri="{0D108BD9-81ED-4DB2-BD59-A6C34878D82A}">
                    <a16:rowId xmlns:a16="http://schemas.microsoft.com/office/drawing/2014/main" val="241004038"/>
                  </a:ext>
                </a:extLst>
              </a:tr>
              <a:tr h="374164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0.8678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15.5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0.98684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0.04545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87448" marR="87448" marT="87448" marB="87448"/>
                </a:tc>
                <a:extLst>
                  <a:ext uri="{0D108BD9-81ED-4DB2-BD59-A6C34878D82A}">
                    <a16:rowId xmlns:a16="http://schemas.microsoft.com/office/drawing/2014/main" val="1565179588"/>
                  </a:ext>
                </a:extLst>
              </a:tr>
              <a:tr h="375107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0.7529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15.5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0.8286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0.4412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</a:t>
                      </a:r>
                    </a:p>
                  </a:txBody>
                  <a:tcPr marL="87448" marR="87448" marT="87448" marB="87448"/>
                </a:tc>
                <a:extLst>
                  <a:ext uri="{0D108BD9-81ED-4DB2-BD59-A6C34878D82A}">
                    <a16:rowId xmlns:a16="http://schemas.microsoft.com/office/drawing/2014/main" val="1164920265"/>
                  </a:ext>
                </a:extLst>
              </a:tr>
            </a:tbl>
          </a:graphicData>
        </a:graphic>
      </p:graphicFrame>
      <p:pic>
        <p:nvPicPr>
          <p:cNvPr id="25" name="Picture">
            <a:extLst>
              <a:ext uri="{FF2B5EF4-FFF2-40B4-BE49-F238E27FC236}">
                <a16:creationId xmlns:a16="http://schemas.microsoft.com/office/drawing/2014/main" id="{9DD8579F-2FD4-43F4-B513-9165F940FB5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8643867" y="3042477"/>
            <a:ext cx="3501831" cy="31915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0F48BF8-80C9-4A21-A1FB-480537C9073D}"/>
              </a:ext>
            </a:extLst>
          </p:cNvPr>
          <p:cNvSpPr txBox="1"/>
          <p:nvPr/>
        </p:nvSpPr>
        <p:spPr>
          <a:xfrm>
            <a:off x="9604208" y="3114623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NB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753687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C5666-4951-4F1F-8F1B-6CEE03E3E6B5}"/>
              </a:ext>
            </a:extLst>
          </p:cNvPr>
          <p:cNvSpPr txBox="1"/>
          <p:nvPr/>
        </p:nvSpPr>
        <p:spPr>
          <a:xfrm>
            <a:off x="5168630" y="1097280"/>
            <a:ext cx="6014481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Conclusion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BF51C0-0402-4477-AB23-10C084F45F16}"/>
              </a:ext>
            </a:extLst>
          </p:cNvPr>
          <p:cNvSpPr txBox="1"/>
          <p:nvPr/>
        </p:nvSpPr>
        <p:spPr>
          <a:xfrm>
            <a:off x="324257" y="1164336"/>
            <a:ext cx="4208833" cy="44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endParaRPr lang="en-US" sz="5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149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E892-7AD3-473E-A159-2A9D65C5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F50FC7-68F9-418E-A7C7-37DF81F53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648" y="2811594"/>
            <a:ext cx="3498321" cy="404640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B5F76-E1CC-4F32-A10D-45BCEC13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48" y="0"/>
            <a:ext cx="5236331" cy="281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2FF15D-BF69-4A3E-B4E6-61BC2BED4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054" y="0"/>
            <a:ext cx="6990945" cy="29869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34DBF4-23C2-4AD4-BD81-EC8E80B2A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51" y="2811592"/>
            <a:ext cx="3870950" cy="4046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F65801-A360-4D56-927D-288D17FE2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924" y="2811594"/>
            <a:ext cx="4882126" cy="404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51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149" y="672146"/>
            <a:ext cx="3622816" cy="646445"/>
          </a:xfrm>
        </p:spPr>
        <p:txBody>
          <a:bodyPr anchor="ctr">
            <a:normAutofit/>
          </a:bodyPr>
          <a:lstStyle/>
          <a:p>
            <a:pPr algn="l"/>
            <a:r>
              <a:rPr lang="en-US" sz="28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5" y="1378226"/>
            <a:ext cx="4100419" cy="5039541"/>
          </a:xfrm>
        </p:spPr>
        <p:txBody>
          <a:bodyPr anchor="t">
            <a:normAutofit fontScale="40000" lnSpcReduction="2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300" dirty="0"/>
              <a:t>Employee attrition and absconding are significant business concerns in today’s knowledge- driven marketplace, where employees are the most assets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300" dirty="0"/>
              <a:t>The Society predicted that the greatest test of durability for companies in the next five years would be the ability to attract and retain top performers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300" dirty="0"/>
              <a:t>Attrition Types: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300" dirty="0"/>
              <a:t>Fresher Attrition  &amp; Infant Morality : (Freshers &amp; Employees leaving &lt; 1 year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300" dirty="0"/>
              <a:t>Critical Resource Attrition : Attrition of key personnel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300" dirty="0"/>
              <a:t>Low performance Attrition: Poorly performing employees' attrition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300" dirty="0"/>
              <a:t>Attrition has the below impacts on the Company: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300" dirty="0"/>
              <a:t>Performance decrease due to insufficient employees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300" dirty="0"/>
              <a:t>Causing existing employees to work harder resulting in work life imbalance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300" dirty="0"/>
              <a:t>Cost of replacing staff is high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300" dirty="0"/>
              <a:t>Failure in company ability to set effective HR policy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97C70C-1A84-4B09-ACF7-D5476A36A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49" y="720118"/>
            <a:ext cx="5718313" cy="541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0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C5666-4951-4F1F-8F1B-6CEE03E3E6B5}"/>
              </a:ext>
            </a:extLst>
          </p:cNvPr>
          <p:cNvSpPr txBox="1"/>
          <p:nvPr/>
        </p:nvSpPr>
        <p:spPr>
          <a:xfrm>
            <a:off x="5168630" y="1097280"/>
            <a:ext cx="6014481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Recommendations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BF51C0-0402-4477-AB23-10C084F45F16}"/>
              </a:ext>
            </a:extLst>
          </p:cNvPr>
          <p:cNvSpPr txBox="1"/>
          <p:nvPr/>
        </p:nvSpPr>
        <p:spPr>
          <a:xfrm>
            <a:off x="324257" y="1164336"/>
            <a:ext cx="4208833" cy="44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endParaRPr lang="en-US" sz="5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EAC58-D149-46FB-8FC9-C8BCFC6CC3CD}"/>
              </a:ext>
            </a:extLst>
          </p:cNvPr>
          <p:cNvSpPr txBox="1"/>
          <p:nvPr/>
        </p:nvSpPr>
        <p:spPr>
          <a:xfrm>
            <a:off x="609882" y="1097280"/>
            <a:ext cx="6014481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655310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007" y="761000"/>
            <a:ext cx="3488957" cy="80831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2800" dirty="0"/>
              <a:t>Inference &amp;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21" y="1720713"/>
            <a:ext cx="3819577" cy="4363827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Employees are an integral part of a company s success, and we need to ensure we retain some of the high performing employees for the growth of the Company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Esteem ,Acknowledgement, Higher Position and Income would mean status respect for any Employee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Internal Motivations, Career Development , Continuous Learning Challenges, Work Life Balance are some of the key motivators of any professional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These internal motivators become crucial elements of the retention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EE36B-229B-4FB2-AE96-226D8609A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005" y="660018"/>
            <a:ext cx="7059115" cy="55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5411-02CC-43CB-8D56-6E69EE25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CDC5F-4F98-4896-97BB-883FD16A6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C1F13-D2C0-4F32-8257-37F8D3869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67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1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A654C81-6C9D-4CAB-ACD2-D1B5ED1D1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052422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791900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1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A654C81-6C9D-4CAB-ACD2-D1B5ED1D1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US" sz="480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6836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C5666-4951-4F1F-8F1B-6CEE03E3E6B5}"/>
              </a:ext>
            </a:extLst>
          </p:cNvPr>
          <p:cNvSpPr txBox="1"/>
          <p:nvPr/>
        </p:nvSpPr>
        <p:spPr>
          <a:xfrm>
            <a:off x="5168630" y="1097280"/>
            <a:ext cx="6014481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Appendix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BF51C0-0402-4477-AB23-10C084F45F16}"/>
              </a:ext>
            </a:extLst>
          </p:cNvPr>
          <p:cNvSpPr txBox="1"/>
          <p:nvPr/>
        </p:nvSpPr>
        <p:spPr>
          <a:xfrm>
            <a:off x="324257" y="1164336"/>
            <a:ext cx="4208833" cy="44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endParaRPr lang="en-US" sz="5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6593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C5666-4951-4F1F-8F1B-6CEE03E3E6B5}"/>
              </a:ext>
            </a:extLst>
          </p:cNvPr>
          <p:cNvSpPr txBox="1"/>
          <p:nvPr/>
        </p:nvSpPr>
        <p:spPr>
          <a:xfrm>
            <a:off x="5168630" y="1097280"/>
            <a:ext cx="6014481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Attrition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BF51C0-0402-4477-AB23-10C084F45F16}"/>
              </a:ext>
            </a:extLst>
          </p:cNvPr>
          <p:cNvSpPr txBox="1"/>
          <p:nvPr/>
        </p:nvSpPr>
        <p:spPr>
          <a:xfrm>
            <a:off x="324257" y="1164336"/>
            <a:ext cx="4208833" cy="44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445968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97" y="677449"/>
            <a:ext cx="3488957" cy="80831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2800" dirty="0"/>
              <a:t>Employee Attrition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1485763"/>
            <a:ext cx="4115974" cy="4623207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Overall attrition rate : 16%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Attrition Rate : Higher for Age &lt; 35 and Age &gt;50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Frequent Travel Jobs see more Attrition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Sales Department has most attrition and Research&amp;Development department has the least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Environment Satisfaction &amp; Job Involvement, Job Level and Job satisfaction seems more attrition in level 1 than 2,3 and 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Attrition rate is slightly more with Males than Female employees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Attrition Rate is more at Education level 1,2 and 3 than 4 and 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Human Resource, Technical Degree and Marketing see more attrition than Life science, Medical and Other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Attrition Rate seems to be more for Sales Rep and Human Resource. Laboratory Technician, Research Scientist and sales executive are the next in row for attrition. Manufacturing Director &amp; Research Director are more content with their job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2D119-2CE2-4ABB-9236-4B511AECC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682" y="149158"/>
            <a:ext cx="2733319" cy="1714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BADE2-89E1-4BD5-BE21-5A7F67263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443" y="196000"/>
            <a:ext cx="2487777" cy="161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C55DC7-EA91-49CB-9E38-51E9F5241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286" y="5064073"/>
            <a:ext cx="2435914" cy="16999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A8276F-E7ED-44EA-A5E9-442DEC2C2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682" y="1942287"/>
            <a:ext cx="2733319" cy="1402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D0F6F09-D74F-4FDA-AEE8-4B280EF4A2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7607" y="282698"/>
            <a:ext cx="2006272" cy="14596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B6C5F2-5B29-45F0-AF7D-A30FB9AE49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1585" y="3503579"/>
            <a:ext cx="2836858" cy="14905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3815F9A-5D1E-4157-A1C7-2C2E9ED8A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0388" y="1806299"/>
            <a:ext cx="2575832" cy="15383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972E6E-4E3B-49B8-8519-BE0F6569B2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5728" y="1807221"/>
            <a:ext cx="1988151" cy="15326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63194C-0E73-4E27-81AF-170AAEBFBC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6142" y="3409575"/>
            <a:ext cx="2420077" cy="156049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00F2C29-799D-4788-A791-A3C8F3CB6D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7607" y="3330821"/>
            <a:ext cx="1988151" cy="16392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3B0282A-3966-460D-903C-0249FB661A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8117" y="5034948"/>
            <a:ext cx="2513006" cy="17429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C909BD4-5752-4D89-858C-C8C9B00AEB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83795" y="5021089"/>
            <a:ext cx="2146621" cy="174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11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94" y="742789"/>
            <a:ext cx="3488957" cy="80831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2800" dirty="0"/>
              <a:t>Employee Attrition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549" y="1653702"/>
            <a:ext cx="3740049" cy="4358909"/>
          </a:xfrm>
        </p:spPr>
        <p:txBody>
          <a:bodyPr anchor="t"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Attrition Rate seems to be more with Singles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Employees who have worked in more than 4 companies are more prone for attrition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Attrition is more for Employees who work overtime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Employees with performance rating 3 and 4 or who have a work life balance rating of 1 is more prone to attrition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Attrition is more for employees who have relationship satisfaction 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Employees who have stock option 0 and 3 are more prone to attrition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204FEFD-C351-42B8-AB63-7767F8F19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682" y="123217"/>
            <a:ext cx="3411164" cy="191966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B97712E-8D0E-4690-94FF-18179B988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571" y="123216"/>
            <a:ext cx="3839181" cy="199092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6F76EEB-5600-45BC-83FA-F4F3A42CE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382" y="2114145"/>
            <a:ext cx="3142089" cy="20428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329F888-707D-421E-A991-7EA4769F7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499" y="4280244"/>
            <a:ext cx="2492984" cy="23994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470AFA-446D-4849-9270-16386201D5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7074" y="2237361"/>
            <a:ext cx="4172323" cy="191966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8428A32-7211-4CF6-BF28-7748CE9EFD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0085" y="4326162"/>
            <a:ext cx="2199312" cy="24086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D4C9B76-AD78-4010-B258-FE646304D0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8910" y="4241260"/>
            <a:ext cx="2535588" cy="24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72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124" y="184393"/>
            <a:ext cx="4538124" cy="681832"/>
          </a:xfrm>
        </p:spPr>
        <p:txBody>
          <a:bodyPr anchor="b">
            <a:norm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7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sz="2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058" y="1050617"/>
            <a:ext cx="5758625" cy="5524686"/>
          </a:xfrm>
        </p:spPr>
        <p:txBody>
          <a:bodyPr anchor="t"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DDSAnalytics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is an analytics company that specializes in talent management solutions for Fortune 100 companies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Talent management is defined as the iterative process of developing and retaining employees. It may include workforce planning, employee training programs, identifying high-potential employees and reducing/preventing voluntary employee turnover (attrition)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To gain a competitive edge over its competition, </a:t>
            </a:r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DDSAnalytics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is planning to leverage data science for talent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The executive leadership has identified predicting employee turnover as its first application of data science for talent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The goal of the project is to conduct an analysis of existing employee and predict the Employee Income and the Attrition Rate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6B2A3-8201-45CE-A3C8-C66C684EE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610462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06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57" y="845388"/>
            <a:ext cx="3488957" cy="80831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2800"/>
              <a:t>Employee Attrition Summary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03" y="2198451"/>
            <a:ext cx="3910518" cy="381416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 Attrition rate is more for Employees with lesser daily rates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Employees who travel longer are prone to attrition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Attrition is more for employees with lower monthly income and higher monthly rate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Not much difference is seen with percent salary hike on attrition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5034C-DE71-46D8-A51F-ABE7D45B5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535" y="149157"/>
            <a:ext cx="3516311" cy="2049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E39F76-CF57-4DD8-B21A-14BD86561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496" y="149158"/>
            <a:ext cx="3078598" cy="2049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C598EB-1250-4C35-B00F-0649ACE3D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510" y="2273029"/>
            <a:ext cx="3186286" cy="2144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EADD46-AFE1-4D1F-966C-FA2B50041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548" y="2294105"/>
            <a:ext cx="3573948" cy="21238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E5B9E6-9F12-4FED-8585-2A8247A561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5681" y="4555787"/>
            <a:ext cx="3623814" cy="22276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77A218-B606-48D9-B4D8-F5C9AC76E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6257" y="4555786"/>
            <a:ext cx="3186286" cy="21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67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57" y="845388"/>
            <a:ext cx="3488957" cy="80831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2800"/>
              <a:t>Employee Attrition Summary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549" y="1776919"/>
            <a:ext cx="3740049" cy="4235692"/>
          </a:xfrm>
        </p:spPr>
        <p:txBody>
          <a:bodyPr anchor="t"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Attrition rate is more with employees with lower total working years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 employees who worked for longer years in a company are more content and satisfied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Attrition Rate seems to be more for Employees who were in the current role for less years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Attrition Rate seems to be more for Employees who were not promoted to next level for quite some time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Employees with the same manager for longer were more content than those who changed manager or were with different managers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44F54-27AE-4797-A048-D042C7F2D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681" y="97276"/>
            <a:ext cx="3435459" cy="2133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17FA21-DFAF-426E-B7CA-86A28F32D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681" y="2230877"/>
            <a:ext cx="3487255" cy="22179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BFB689-AD28-41FD-8BBA-B8350E446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404" y="97276"/>
            <a:ext cx="3334056" cy="22179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9DAFF5-79CE-421F-9E46-E53532C40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3177" y="4555789"/>
            <a:ext cx="3487255" cy="22179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F0DE63-EEA0-45A7-AB89-5198B06CE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5976" y="2324912"/>
            <a:ext cx="3384524" cy="22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80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C5666-4951-4F1F-8F1B-6CEE03E3E6B5}"/>
              </a:ext>
            </a:extLst>
          </p:cNvPr>
          <p:cNvSpPr txBox="1"/>
          <p:nvPr/>
        </p:nvSpPr>
        <p:spPr>
          <a:xfrm>
            <a:off x="5168630" y="1097280"/>
            <a:ext cx="6014481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Monthly Income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BF51C0-0402-4477-AB23-10C084F45F16}"/>
              </a:ext>
            </a:extLst>
          </p:cNvPr>
          <p:cNvSpPr txBox="1"/>
          <p:nvPr/>
        </p:nvSpPr>
        <p:spPr>
          <a:xfrm>
            <a:off x="324257" y="1164336"/>
            <a:ext cx="4208833" cy="44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482866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57" y="845388"/>
            <a:ext cx="3488957" cy="80831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2800" dirty="0"/>
              <a:t>Employee Monthly Income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710" y="2470826"/>
            <a:ext cx="3740049" cy="293091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36900" indent="0">
              <a:buNone/>
            </a:pPr>
            <a:r>
              <a:rPr lang="en-US" sz="1800" dirty="0"/>
              <a:t>Attrition is higher for Employees earning lower monthly income</a:t>
            </a:r>
          </a:p>
          <a:p>
            <a:pPr marL="36900" indent="0">
              <a:buNone/>
            </a:pPr>
            <a:r>
              <a:rPr lang="en-US" sz="18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89403C-A6E1-447D-9D18-520B95ED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280" y="1249545"/>
            <a:ext cx="5827392" cy="420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75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286" y="727494"/>
            <a:ext cx="3488957" cy="80831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2800" dirty="0"/>
              <a:t>Employee Monthly Income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472418"/>
            <a:ext cx="4107170" cy="4761606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000" dirty="0"/>
              <a:t>Monthly Income data is slightly skewed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000" dirty="0"/>
              <a:t>Monthly Income is linearly correlated to Age. As age increases the monthly income of the Employee increases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000" dirty="0"/>
              <a:t>Employees who travel rarely seem to have higher monthly income but attrition is more for frequently travel jobs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000" dirty="0"/>
              <a:t>Employees in Research &amp; Development and Sales earn more than those in Human Resource. Maybe this is the reason for attrition to be high in Sales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000" dirty="0"/>
              <a:t>Monthly Income is the highest for Life sciences &amp; Medical and  least for Human resource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000" dirty="0"/>
              <a:t>Employees with Education Level 3 earns higher income and attrition is higher for level 1,2 and 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000" dirty="0"/>
              <a:t>Employees who work overtime have higher monthly income and attrition is more on this side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000" dirty="0"/>
              <a:t>Employees with environment satisfaction 3 &amp; 4 earn higher monthly income than 1 &amp; 2 where attrition is more maybe because of the lower monthly income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000" dirty="0"/>
              <a:t>Male have a higher monthly income than Female employees and maybe the demand is more and hence the attrition rate higher among male than female employees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000" dirty="0"/>
              <a:t>Job Involvement, Job Level and Job satisfaction seems more attrition in level 1 as they earn lower monthly income comparatively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000" dirty="0"/>
          </a:p>
          <a:p>
            <a:pPr>
              <a:buFont typeface="Wingdings" panose="05000000000000000000" pitchFamily="2" charset="2"/>
              <a:buChar char="§"/>
            </a:pPr>
            <a:endParaRPr lang="en-US" sz="1000" dirty="0"/>
          </a:p>
          <a:p>
            <a:pPr>
              <a:buFont typeface="Wingdings" panose="05000000000000000000" pitchFamily="2" charset="2"/>
              <a:buChar char="§"/>
            </a:pPr>
            <a:endParaRPr lang="en-US" sz="1000" dirty="0"/>
          </a:p>
          <a:p>
            <a:pPr>
              <a:buFont typeface="Wingdings" panose="05000000000000000000" pitchFamily="2" charset="2"/>
              <a:buChar char="§"/>
            </a:pPr>
            <a:endParaRPr lang="en-US" sz="1000" dirty="0"/>
          </a:p>
          <a:p>
            <a:pPr>
              <a:buFont typeface="Wingdings" panose="05000000000000000000" pitchFamily="2" charset="2"/>
              <a:buChar char="§"/>
            </a:pPr>
            <a:endParaRPr lang="en-US" sz="1000" dirty="0"/>
          </a:p>
          <a:p>
            <a:pPr>
              <a:buFont typeface="Wingdings" panose="05000000000000000000" pitchFamily="2" charset="2"/>
              <a:buChar char="§"/>
            </a:pPr>
            <a:endParaRPr lang="en-US" sz="1000" dirty="0"/>
          </a:p>
          <a:p>
            <a:pPr>
              <a:buFont typeface="Wingdings" panose="05000000000000000000" pitchFamily="2" charset="2"/>
              <a:buChar char="§"/>
            </a:pPr>
            <a:endParaRPr lang="en-US" sz="1000" dirty="0"/>
          </a:p>
          <a:p>
            <a:pPr marL="36900" indent="0">
              <a:buNone/>
            </a:pP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7C15C-41BB-4069-8CEB-EF704A299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680" y="97390"/>
            <a:ext cx="2337937" cy="1348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9104E7-96DD-4F8D-AD1C-39D6716A5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680" y="1472418"/>
            <a:ext cx="2652435" cy="1653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C6B92D-4F35-49A6-BD88-8C0A62821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412" y="-1787"/>
            <a:ext cx="2545463" cy="1556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2286CE-EA1C-46A1-A2BB-C30935F15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0875" y="63850"/>
            <a:ext cx="2368982" cy="1589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79D28C-8121-4BAD-8411-BB15A47DB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5680" y="3133071"/>
            <a:ext cx="2652435" cy="17307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7C8B96-DEF9-449B-9A57-43ADF55DC8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1668" y="1653702"/>
            <a:ext cx="2315200" cy="14721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4951EB-C940-4B25-9D0E-D44C43DA1D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8115" y="3178408"/>
            <a:ext cx="2357861" cy="16854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E8D1BD0-D22F-4815-BFBD-18B81DF67A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4660" y="4886228"/>
            <a:ext cx="2299716" cy="18888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5AAC089-F919-44C8-86A2-23FB1262FF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4376" y="4918402"/>
            <a:ext cx="2562492" cy="18790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CF4FD8-FA11-4B8A-AE80-49E844DE26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0874" y="4916416"/>
            <a:ext cx="2357861" cy="18517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5EF142-EBFA-4CDD-AC10-0E88771ED7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0060" y="3197539"/>
            <a:ext cx="2097857" cy="16018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141DB7-58A8-49A4-B67A-FBDE7686FC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60892" y="1595717"/>
            <a:ext cx="2459715" cy="16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82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57" y="845388"/>
            <a:ext cx="3488957" cy="80831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2800" dirty="0"/>
              <a:t>Monthly Income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549" y="1742934"/>
            <a:ext cx="3740049" cy="435306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300" dirty="0"/>
              <a:t>Monthly income is higher for married employees and attrition rate is higher for singles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300" dirty="0"/>
              <a:t>Monthly income is higher for employees who have worked in 1,3,4 companies and maybe that is why attrition is higher for employees who have worked in more than 4 companies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300" dirty="0"/>
              <a:t>Monthly income and total working years is linearly correlated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300" dirty="0"/>
              <a:t> Employees with relationship satisfaction 3, 4 earn higher and hence attrition rate is higher for employees with relationship status 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300" dirty="0"/>
              <a:t>Employees with stock option level 0 and 1 earn higher and hence attrition rate is higher in this case and for 3 as they are low paid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300" dirty="0"/>
              <a:t>Years at company and total working years are linearly correlated to monthly income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300" dirty="0"/>
          </a:p>
          <a:p>
            <a:pPr marL="36900" indent="0">
              <a:buNone/>
            </a:pPr>
            <a:endParaRPr lang="en-US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781155-E222-43B6-98C5-3520A9746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314" y="112676"/>
            <a:ext cx="2192048" cy="15869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496A8B-0875-4FEE-9FEE-C51E308FA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681" y="1801180"/>
            <a:ext cx="2934651" cy="16711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A72149-BCCF-4EE3-B394-AE7FE81B2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0128" y="97772"/>
            <a:ext cx="2192047" cy="16018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9C65A8-27D2-4BD0-9BF2-942DEE146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0528" y="1742935"/>
            <a:ext cx="1938963" cy="172559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7A89-08AD-432A-B87D-FE0477E34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2355" y="1742935"/>
            <a:ext cx="2463322" cy="17255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63505AE-A1D5-41A3-8FCB-6636E9183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1865" y="3511869"/>
            <a:ext cx="2801651" cy="16711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62E266A-5296-4087-B641-766866970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3166" y="3576849"/>
            <a:ext cx="2463322" cy="16457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6F09B7-76C5-4EB7-BCA6-9FEF998B99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1865" y="5269707"/>
            <a:ext cx="2918467" cy="158829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D12212E-9B74-4663-B88E-D432872400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1965" y="5305389"/>
            <a:ext cx="2280209" cy="14144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0A127DC-F190-4748-ADEC-B6B01CF80E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4110" y="3536455"/>
            <a:ext cx="2039056" cy="16523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3D84535-D717-43DA-8C40-6D742EB41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2355" y="5318754"/>
            <a:ext cx="2019784" cy="149019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28AB1FA-DF04-4743-8950-92D69DCE5D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11865" y="136714"/>
            <a:ext cx="2853449" cy="156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57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124" y="184393"/>
            <a:ext cx="4538124" cy="681832"/>
          </a:xfrm>
        </p:spPr>
        <p:txBody>
          <a:bodyPr anchor="b">
            <a:norm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700" b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Goal of the Case Study</a:t>
            </a:r>
            <a:endParaRPr lang="en-US" sz="2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058" y="1491916"/>
            <a:ext cx="5758625" cy="5083386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This Case Study is about analyzing the workforce planning, employee training programs, identifying high-potential employees and reducing/preventing voluntary employee turnover (attrition) for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FritoLAy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goal is too: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Identify the top three factors that contribute to turnover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Learning about any job role specific trends that may exist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Identify interesting trends and observations from the analysis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Predict Attrition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Predict Monthly Income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2C693-03C5-4BD5-947A-E5E27604C7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6187" y="-6486"/>
            <a:ext cx="622356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31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C5666-4951-4F1F-8F1B-6CEE03E3E6B5}"/>
              </a:ext>
            </a:extLst>
          </p:cNvPr>
          <p:cNvSpPr txBox="1"/>
          <p:nvPr/>
        </p:nvSpPr>
        <p:spPr>
          <a:xfrm>
            <a:off x="5168630" y="1097280"/>
            <a:ext cx="6014481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Exploratory Data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BF51C0-0402-4477-AB23-10C084F45F16}"/>
              </a:ext>
            </a:extLst>
          </p:cNvPr>
          <p:cNvSpPr txBox="1"/>
          <p:nvPr/>
        </p:nvSpPr>
        <p:spPr>
          <a:xfrm>
            <a:off x="324257" y="1164336"/>
            <a:ext cx="4208833" cy="44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286581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608E264-926B-434A-8D58-87ACA185D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3928" y="189068"/>
            <a:ext cx="6271633" cy="970450"/>
          </a:xfrm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Analysis</a:t>
            </a:r>
            <a:br>
              <a:rPr lang="en-US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Original variable descriptions</a:t>
            </a:r>
            <a:b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67A036B-F109-477D-A092-D947533E2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859" y="1093155"/>
            <a:ext cx="3499470" cy="5591087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PerformanceRating: Performance Rating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RelationshipSatisfaction: Employee relationship satisfaction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StandardHours:Standard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work hours of employee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StockOptionLevel: Stock option level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TotalWorkingYears: Total work years of experience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TrainingTimesLastYear: Hours of training last year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WorkLifeBalance: Work life balance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YearsAtCompany: Number of years worked in this company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YearsInCurrentRole: Years of Employee in current role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YearsSinceLastPromotion: Years of employee since last promotion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YearsWithCurrManager: Years of employee with same manager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75A25C7-573D-463E-8317-BB3C937317ED}"/>
              </a:ext>
            </a:extLst>
          </p:cNvPr>
          <p:cNvSpPr txBox="1">
            <a:spLocks/>
          </p:cNvSpPr>
          <p:nvPr/>
        </p:nvSpPr>
        <p:spPr>
          <a:xfrm>
            <a:off x="268316" y="1093155"/>
            <a:ext cx="4104382" cy="557577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Age: Age of the Employee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Attrition: Attrition Status of the Employee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Business Travel: Travel required in the job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DailyRate: Daily Rate of the Employee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Department: Department in the company where the Employee is working for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DistanceFromHome: Distance the employee travels from home to work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Education: Education level of Employee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EducationField: Employee Field of study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EmployeeCount: Count of Employee per observation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EmployeeNumber: Employee ID a unique identifier of Employee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EnvironmentSatisfaction: Employee Satisfaction number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Gender: Gender of Employee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035F6B4-0DB5-40F7-A5B4-289E4817577C}"/>
              </a:ext>
            </a:extLst>
          </p:cNvPr>
          <p:cNvSpPr txBox="1">
            <a:spLocks/>
          </p:cNvSpPr>
          <p:nvPr/>
        </p:nvSpPr>
        <p:spPr>
          <a:xfrm>
            <a:off x="4372698" y="996903"/>
            <a:ext cx="3946279" cy="56873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HourlyRate: Hourly Rate of Employee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JobInvolvement: Job involvement of Employee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JobLevel: Job Level of Employee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JobRole: Designation of the Employee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JobSatisfaction: Job satisfaction of Employee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MaritalStatus: Marital status of Employee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MonthlyIncome: Monthly income of Employee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MonthlyRate: Monthly rate of employee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NumCompaniesWorked: Number of companies worked by employee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Over18:Check if Employee &gt; 18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OverTime:Is the employee working overtime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PercentSalaryHike:Percentage of Salary Hike 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57" y="845388"/>
            <a:ext cx="3488957" cy="925046"/>
          </a:xfrm>
        </p:spPr>
        <p:txBody>
          <a:bodyPr anchor="ctr">
            <a:normAutofit/>
          </a:bodyPr>
          <a:lstStyle/>
          <a:p>
            <a:pPr algn="l"/>
            <a:r>
              <a:rPr lang="en-US" sz="2800" dirty="0"/>
              <a:t>Initial Data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549" y="1770434"/>
            <a:ext cx="3740049" cy="4242178"/>
          </a:xfrm>
        </p:spPr>
        <p:txBody>
          <a:bodyPr anchor="t"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Employee Attrition Dataset has 36 variables describing 870 employees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It is obtained from existing Employee data from Frito-Lay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Data is collected from various departments and employees with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Various educational background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Age ranging from 18-60 years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Monthly income ranging from $1081-$19,999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Various Job level &amp; Job Role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Work Experience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Promotion Status..</a:t>
            </a:r>
            <a:r>
              <a:rPr lang="en-US" sz="1600" dirty="0" err="1"/>
              <a:t>etc</a:t>
            </a:r>
            <a:endParaRPr lang="en-US" sz="1600" dirty="0"/>
          </a:p>
          <a:p>
            <a:pPr lvl="1">
              <a:buFont typeface="Wingdings" panose="05000000000000000000" pitchFamily="2" charset="2"/>
              <a:buChar char="ü"/>
            </a:pP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01CC6-8E21-4DD1-85D4-C53D93F4B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968" y="150041"/>
            <a:ext cx="7115032" cy="3278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CE58A1-1E81-4DC9-8CDE-B077B16DD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968" y="3429000"/>
            <a:ext cx="4363365" cy="7579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5AD672-C7A1-45C8-8AFE-9AD374834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265" y="4186989"/>
            <a:ext cx="7229355" cy="252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22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57" y="845388"/>
            <a:ext cx="3488957" cy="831012"/>
          </a:xfrm>
        </p:spPr>
        <p:txBody>
          <a:bodyPr anchor="ctr">
            <a:normAutofit/>
          </a:bodyPr>
          <a:lstStyle/>
          <a:p>
            <a:pPr algn="l"/>
            <a:r>
              <a:rPr lang="en-US" sz="2800" dirty="0"/>
              <a:t>Initial Data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0" y="1543877"/>
            <a:ext cx="3945645" cy="4591879"/>
          </a:xfrm>
        </p:spPr>
        <p:txBody>
          <a:bodyPr anchor="t"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Overall attrition rate is 16%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Attrition is higher for Employees Aged &lt; 35 and Age &gt;50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Monthly income is not normal, and a log transformation was required to fix normality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Higher attrition observed within a certain range of Monthly income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Monthly Income is correlated to Total Working years of Employee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Age is correlated to Monthly Income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There is an outlier at ID 485 where the Employee total working years is 40 and in the same company which is a rare scenario, and which was removed from the dataset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Let us investigate the factors that cause attrition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9AC521-3A69-45B6-909A-B99096C1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453" y="2310867"/>
            <a:ext cx="4659930" cy="2112438"/>
          </a:xfrm>
          <a:prstGeom prst="rect">
            <a:avLst/>
          </a:prstGeom>
        </p:spPr>
      </p:pic>
      <p:pic>
        <p:nvPicPr>
          <p:cNvPr id="21" name="Picture">
            <a:extLst>
              <a:ext uri="{FF2B5EF4-FFF2-40B4-BE49-F238E27FC236}">
                <a16:creationId xmlns:a16="http://schemas.microsoft.com/office/drawing/2014/main" id="{8D5708F1-7B8B-46E0-8DC1-12146F5B6EC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847758" y="-33130"/>
            <a:ext cx="2992613" cy="229925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B21F3B-56BE-43D5-BD09-8D646FD10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783" y="4537232"/>
            <a:ext cx="3667146" cy="22068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9325D27-5F51-4A6A-9815-B56D88540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052" y="72374"/>
            <a:ext cx="4156268" cy="22483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FE93C1-31F2-4B63-B02C-F927C0542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128" y="4537232"/>
            <a:ext cx="3422192" cy="218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53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49" y="742122"/>
            <a:ext cx="3660665" cy="934278"/>
          </a:xfrm>
        </p:spPr>
        <p:txBody>
          <a:bodyPr anchor="ctr">
            <a:normAutofit/>
          </a:bodyPr>
          <a:lstStyle/>
          <a:p>
            <a:pPr algn="l"/>
            <a:r>
              <a:rPr lang="en-US" sz="2800" dirty="0"/>
              <a:t>Factors Contributing to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549" y="1676400"/>
            <a:ext cx="3740049" cy="4336212"/>
          </a:xfrm>
        </p:spPr>
        <p:txBody>
          <a:bodyPr anchor="t">
            <a:normAutofit fontScale="92500" lnSpcReduction="10000"/>
          </a:bodyPr>
          <a:lstStyle/>
          <a:p>
            <a:pPr marL="36900" indent="0">
              <a:buNone/>
            </a:pPr>
            <a:r>
              <a:rPr lang="en-US" sz="1800" dirty="0"/>
              <a:t>Major Factors that contribute to Attrition are: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Lower Monthly Income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Frequent Business Travel Jobs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Overtime Work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Employees in Sales Department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Employees in Human Resource, Technical Degree and Marketing Educational Field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Job Role : Sales Rep and Human Resource followed by Laboratory Technician, Research Scientist and sales executive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E7351-B06B-46A7-ACA7-A825EE0A0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681" y="156532"/>
            <a:ext cx="3828350" cy="2356379"/>
          </a:xfrm>
          <a:prstGeom prst="rect">
            <a:avLst/>
          </a:prstGeom>
        </p:spPr>
      </p:pic>
      <p:pic>
        <p:nvPicPr>
          <p:cNvPr id="11" name="Picture">
            <a:extLst>
              <a:ext uri="{FF2B5EF4-FFF2-40B4-BE49-F238E27FC236}">
                <a16:creationId xmlns:a16="http://schemas.microsoft.com/office/drawing/2014/main" id="{07D5C3F6-AAEB-4EAF-8057-5805A5D35B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8726555" y="103532"/>
            <a:ext cx="3379305" cy="25005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3" name="Picture">
            <a:extLst>
              <a:ext uri="{FF2B5EF4-FFF2-40B4-BE49-F238E27FC236}">
                <a16:creationId xmlns:a16="http://schemas.microsoft.com/office/drawing/2014/main" id="{07F3D2F5-2523-4B97-98FB-4E545CB5034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4743885" y="2604052"/>
            <a:ext cx="2972422" cy="221473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CE696C-9574-4ED1-A698-73DFEB11E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681" y="4909930"/>
            <a:ext cx="7310179" cy="18445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D1FDE6-FFF3-4900-BCE4-26F3B8392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6307" y="2591660"/>
            <a:ext cx="4320263" cy="22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143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11537</TotalTime>
  <Words>2270</Words>
  <Application>Microsoft Office PowerPoint</Application>
  <PresentationFormat>Widescreen</PresentationFormat>
  <Paragraphs>299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Goudy Old Style</vt:lpstr>
      <vt:lpstr>Wingdings</vt:lpstr>
      <vt:lpstr>Wingdings 2</vt:lpstr>
      <vt:lpstr>SlateVTI</vt:lpstr>
      <vt:lpstr>MSDS 6306: Doing Data Science - Case Study 02  Employee Attrition Analysis   </vt:lpstr>
      <vt:lpstr>PowerPoint Presentation</vt:lpstr>
      <vt:lpstr>Introduction</vt:lpstr>
      <vt:lpstr>Goal of the Case Study</vt:lpstr>
      <vt:lpstr>PowerPoint Presentation</vt:lpstr>
      <vt:lpstr>Dataset Analysis Original variable descriptions </vt:lpstr>
      <vt:lpstr>Initial Data Analysis </vt:lpstr>
      <vt:lpstr>Initial Data Analysis </vt:lpstr>
      <vt:lpstr>Factors Contributing to Attrition</vt:lpstr>
      <vt:lpstr>Factors Contributing to Attrition</vt:lpstr>
      <vt:lpstr>Content Employees</vt:lpstr>
      <vt:lpstr>PowerPoint Presentation</vt:lpstr>
      <vt:lpstr>Correlation Summary</vt:lpstr>
      <vt:lpstr>PowerPoint Presentation</vt:lpstr>
      <vt:lpstr>Predict Monthly Income</vt:lpstr>
      <vt:lpstr>Predict Monthly Income</vt:lpstr>
      <vt:lpstr>PowerPoint Presentation</vt:lpstr>
      <vt:lpstr>K Nearest Neighbors (k-NN) &amp; Naïve Bayes (NB)</vt:lpstr>
      <vt:lpstr>PowerPoint Presentation</vt:lpstr>
      <vt:lpstr>Conclusion</vt:lpstr>
      <vt:lpstr>PowerPoint Presentation</vt:lpstr>
      <vt:lpstr>Inference &amp; Recommendations</vt:lpstr>
      <vt:lpstr>PowerPoint Presentation</vt:lpstr>
      <vt:lpstr>Questions</vt:lpstr>
      <vt:lpstr>Thank You!</vt:lpstr>
      <vt:lpstr>PowerPoint Presentation</vt:lpstr>
      <vt:lpstr>PowerPoint Presentation</vt:lpstr>
      <vt:lpstr>Employee Attrition Summary</vt:lpstr>
      <vt:lpstr>Employee Attrition Summary</vt:lpstr>
      <vt:lpstr>Employee Attrition Summary</vt:lpstr>
      <vt:lpstr>Employee Attrition Summary</vt:lpstr>
      <vt:lpstr>PowerPoint Presentation</vt:lpstr>
      <vt:lpstr>Employee Monthly Income Summary</vt:lpstr>
      <vt:lpstr>Employee Monthly Income Summary</vt:lpstr>
      <vt:lpstr>Monthly Income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Sowmya Mani</dc:creator>
  <cp:lastModifiedBy>Sowmya Mani</cp:lastModifiedBy>
  <cp:revision>654</cp:revision>
  <dcterms:created xsi:type="dcterms:W3CDTF">2021-02-22T01:05:19Z</dcterms:created>
  <dcterms:modified xsi:type="dcterms:W3CDTF">2021-04-17T22:27:28Z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